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sldIdLst>
    <p:sldId id="259" r:id="rId2"/>
    <p:sldId id="260" r:id="rId3"/>
    <p:sldId id="262" r:id="rId4"/>
    <p:sldId id="261" r:id="rId5"/>
    <p:sldId id="264" r:id="rId6"/>
    <p:sldId id="258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A759-BFF8-4B5B-9ECE-D93AC303B331}" type="datetime1">
              <a:rPr lang="en-US" smtClean="0"/>
              <a:t>6/16/24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97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398-5DA3-4937-BE3F-7CA1B9158252}" type="datetime1">
              <a:rPr lang="en-US" smtClean="0"/>
              <a:t>6/16/24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66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1ED9-F929-4A92-90F9-3C9C84ABBE83}" type="datetime1">
              <a:rPr lang="en-US" smtClean="0"/>
              <a:t>6/16/24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1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B316-A2E6-49F2-825C-64AA951E4184}" type="datetime1">
              <a:rPr lang="en-US" smtClean="0"/>
              <a:t>6/16/24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1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48B-ADD6-4C5A-8C2A-A39721276E74}" type="datetime1">
              <a:rPr lang="en-US" smtClean="0"/>
              <a:t>6/16/24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54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FB0F-3C5C-4949-B933-9C7E511ED094}" type="datetime1">
              <a:rPr lang="en-US" smtClean="0"/>
              <a:t>6/16/24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7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C2F01D58-E949-4BCB-829A-BBF80E38D59C}" type="datetime1">
              <a:rPr lang="en-US" smtClean="0"/>
              <a:t>6/16/24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1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A846-0DA4-4D92-9BF1-DE8C52C1F4DF}" type="datetime1">
              <a:rPr lang="en-US" smtClean="0"/>
              <a:t>6/16/24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73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2331-4A9C-472F-A7FA-968157338839}" type="datetime1">
              <a:rPr lang="en-US" smtClean="0"/>
              <a:t>6/16/24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0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7F3D-ED52-43FD-A26D-318B71534485}" type="datetime1">
              <a:rPr lang="en-US" smtClean="0"/>
              <a:t>6/16/24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38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91FA4-6264-4BB8-B3B5-77711EED2D82}" type="datetime1">
              <a:rPr lang="en-US" smtClean="0"/>
              <a:t>6/16/24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6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7F6A1D9-D323-4F4E-8655-25E2D32CE742}" type="datetime1">
              <a:rPr lang="en-US" smtClean="0"/>
              <a:t>6/16/24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F8250-7A81-4A19-87AD-FFB2CE4E39A5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F38FC-2DEA-2647-C409-EF75720C1017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6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nvpriere.com/evangelis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envpriere.com/evangelisation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hlinkClick r:id="rId2"/>
            <a:extLst>
              <a:ext uri="{FF2B5EF4-FFF2-40B4-BE49-F238E27FC236}">
                <a16:creationId xmlns:a16="http://schemas.microsoft.com/office/drawing/2014/main" id="{CB6C6B7A-310A-0196-124D-4BB99DED8E96}"/>
              </a:ext>
            </a:extLst>
          </p:cNvPr>
          <p:cNvSpPr txBox="1"/>
          <p:nvPr/>
        </p:nvSpPr>
        <p:spPr>
          <a:xfrm>
            <a:off x="1342833" y="6388442"/>
            <a:ext cx="3496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envpriere.com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evangelisation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12" name="Picture 11" descr="A screenshot of a website&#10;&#10;Description automatically generated">
            <a:extLst>
              <a:ext uri="{FF2B5EF4-FFF2-40B4-BE49-F238E27FC236}">
                <a16:creationId xmlns:a16="http://schemas.microsoft.com/office/drawing/2014/main" id="{FEB36EC8-E9B2-D39E-DBF3-3AAAB87E60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4" b="7077"/>
          <a:stretch/>
        </p:blipFill>
        <p:spPr>
          <a:xfrm>
            <a:off x="5504352" y="1650124"/>
            <a:ext cx="6682410" cy="52078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E9F782-3CFA-76A8-F16C-2168B685F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073" y="880704"/>
            <a:ext cx="4844968" cy="806941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ÉVANGÉLISATION</a:t>
            </a:r>
            <a:endParaRPr lang="en-US" sz="36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18D1F50-C2BC-6DDC-B7BA-65176B733211}"/>
              </a:ext>
            </a:extLst>
          </p:cNvPr>
          <p:cNvSpPr txBox="1">
            <a:spLocks/>
          </p:cNvSpPr>
          <p:nvPr/>
        </p:nvSpPr>
        <p:spPr>
          <a:xfrm>
            <a:off x="289095" y="3429000"/>
            <a:ext cx="5073737" cy="12851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800" b="1" i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920</a:t>
            </a:r>
            <a:r>
              <a:rPr lang="en-US" sz="2400" baseline="30000" dirty="0">
                <a:solidFill>
                  <a:schemeClr val="bg1">
                    <a:lumMod val="50000"/>
                  </a:schemeClr>
                </a:solidFill>
              </a:rPr>
              <a:t>+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activités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d’évangélisation</a:t>
            </a:r>
            <a:br>
              <a:rPr lang="en-US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245,000</a:t>
            </a:r>
            <a:r>
              <a:rPr lang="en-US" sz="2400" baseline="30000" dirty="0">
                <a:solidFill>
                  <a:schemeClr val="bg1">
                    <a:lumMod val="50000"/>
                  </a:schemeClr>
                </a:solidFill>
              </a:rPr>
              <a:t>+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décisions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pour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Jésus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US" sz="2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230</a:t>
            </a:r>
            <a:r>
              <a:rPr lang="en-US" sz="2400" baseline="30000" dirty="0">
                <a:solidFill>
                  <a:schemeClr val="bg1">
                    <a:lumMod val="50000"/>
                  </a:schemeClr>
                </a:solidFill>
              </a:rPr>
              <a:t>+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évangélistes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formés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C93233C8-487E-A0A7-3F30-DB4E6F2C9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95" y="523399"/>
            <a:ext cx="5246732" cy="15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09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9F782-3CFA-76A8-F16C-2168B685F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36" y="663999"/>
            <a:ext cx="4477350" cy="565596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Complété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en</a:t>
            </a:r>
            <a:r>
              <a:rPr lang="en-US" sz="3200" dirty="0">
                <a:solidFill>
                  <a:srgbClr val="C00000"/>
                </a:solidFill>
              </a:rPr>
              <a:t> 2024</a:t>
            </a:r>
            <a:endParaRPr lang="en-US" sz="3200" b="0" dirty="0">
              <a:solidFill>
                <a:srgbClr val="C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79A2C1-F8F9-6666-BE01-43B568976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03"/>
          <a:stretch/>
        </p:blipFill>
        <p:spPr>
          <a:xfrm>
            <a:off x="6933558" y="305493"/>
            <a:ext cx="5027158" cy="20924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31750"/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69601D6-8616-6304-B8E1-A730133CBBD9}"/>
              </a:ext>
            </a:extLst>
          </p:cNvPr>
          <p:cNvSpPr txBox="1">
            <a:spLocks/>
          </p:cNvSpPr>
          <p:nvPr/>
        </p:nvSpPr>
        <p:spPr>
          <a:xfrm>
            <a:off x="9619771" y="1883134"/>
            <a:ext cx="2340945" cy="3750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err="1">
                <a:solidFill>
                  <a:schemeClr val="bg1"/>
                </a:solidFill>
              </a:rPr>
              <a:t>Webuye</a:t>
            </a:r>
            <a:r>
              <a:rPr lang="en-US" sz="2000" dirty="0">
                <a:solidFill>
                  <a:schemeClr val="bg1"/>
                </a:solidFill>
              </a:rPr>
              <a:t>, Kenya</a:t>
            </a:r>
            <a:endParaRPr lang="en-US" sz="2000" b="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07A1F8-C260-8BB2-8DF7-56983DF6C0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774"/>
          <a:stretch/>
        </p:blipFill>
        <p:spPr>
          <a:xfrm>
            <a:off x="11246130" y="5752745"/>
            <a:ext cx="714586" cy="895922"/>
          </a:xfrm>
          <a:prstGeom prst="rect">
            <a:avLst/>
          </a:prstGeom>
        </p:spPr>
      </p:pic>
      <p:pic>
        <p:nvPicPr>
          <p:cNvPr id="13" name="Picture 12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6A30AE96-64D9-893A-A3DE-B3ED10BD92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318"/>
          <a:stretch/>
        </p:blipFill>
        <p:spPr>
          <a:xfrm>
            <a:off x="7795406" y="4889823"/>
            <a:ext cx="3336126" cy="191867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31750"/>
          </a:effec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5825840-2A01-53F7-7D51-21D424CEBABC}"/>
              </a:ext>
            </a:extLst>
          </p:cNvPr>
          <p:cNvSpPr txBox="1">
            <a:spLocks/>
          </p:cNvSpPr>
          <p:nvPr/>
        </p:nvSpPr>
        <p:spPr>
          <a:xfrm>
            <a:off x="9018015" y="6411307"/>
            <a:ext cx="2092696" cy="3971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>
                <a:solidFill>
                  <a:schemeClr val="bg1"/>
                </a:solidFill>
              </a:rPr>
              <a:t>Calgary, Alberta</a:t>
            </a:r>
            <a:endParaRPr lang="en-US" sz="2000" b="0" dirty="0">
              <a:solidFill>
                <a:schemeClr val="bg1"/>
              </a:solidFill>
            </a:endParaRPr>
          </a:p>
        </p:txBody>
      </p:sp>
      <p:pic>
        <p:nvPicPr>
          <p:cNvPr id="11" name="Picture 10" descr="A person speaking to a group of people&#10;&#10;Description automatically generated">
            <a:extLst>
              <a:ext uri="{FF2B5EF4-FFF2-40B4-BE49-F238E27FC236}">
                <a16:creationId xmlns:a16="http://schemas.microsoft.com/office/drawing/2014/main" id="{ACC13DCA-F5E1-4431-983F-37586F16C4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558" y="2463062"/>
            <a:ext cx="5027158" cy="237219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31750"/>
          </a:effec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B84ED4B-AC93-D37B-1A29-E12C19021647}"/>
              </a:ext>
            </a:extLst>
          </p:cNvPr>
          <p:cNvSpPr txBox="1">
            <a:spLocks/>
          </p:cNvSpPr>
          <p:nvPr/>
        </p:nvSpPr>
        <p:spPr>
          <a:xfrm>
            <a:off x="8912772" y="4309240"/>
            <a:ext cx="3047944" cy="430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err="1">
                <a:solidFill>
                  <a:schemeClr val="bg1"/>
                </a:solidFill>
              </a:rPr>
              <a:t>Manille</a:t>
            </a:r>
            <a:r>
              <a:rPr lang="en-US" sz="2000" dirty="0">
                <a:solidFill>
                  <a:schemeClr val="bg1"/>
                </a:solidFill>
              </a:rPr>
              <a:t>, Philippines</a:t>
            </a:r>
            <a:endParaRPr lang="en-US" sz="2000" b="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E2884-C7B5-F4E2-DA2F-A22E75626C3F}"/>
              </a:ext>
            </a:extLst>
          </p:cNvPr>
          <p:cNvSpPr txBox="1"/>
          <p:nvPr/>
        </p:nvSpPr>
        <p:spPr>
          <a:xfrm>
            <a:off x="416736" y="1351735"/>
            <a:ext cx="6339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" panose="02000503000000020004" pitchFamily="2" charset="0"/>
              </a:rPr>
              <a:t>130</a:t>
            </a:r>
            <a:r>
              <a:rPr lang="en-CA" sz="2400" i="1" baseline="30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" panose="02000503000000020004" pitchFamily="2" charset="0"/>
              </a:rPr>
              <a:t>+</a:t>
            </a:r>
            <a:r>
              <a:rPr lang="en-CA" sz="24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CA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" panose="02000503000000020004" pitchFamily="2" charset="0"/>
              </a:rPr>
              <a:t>activités</a:t>
            </a:r>
            <a:r>
              <a:rPr lang="en-CA" sz="24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CA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" panose="02000503000000020004" pitchFamily="2" charset="0"/>
              </a:rPr>
              <a:t>d’évangélisation</a:t>
            </a:r>
            <a:endParaRPr lang="en-CA" sz="2400" i="1" dirty="0">
              <a:solidFill>
                <a:schemeClr val="tx1">
                  <a:lumMod val="65000"/>
                  <a:lumOff val="35000"/>
                </a:schemeClr>
              </a:solidFill>
              <a:latin typeface="Helvetica Neue" panose="02000503000000020004" pitchFamily="2" charset="0"/>
            </a:endParaRPr>
          </a:p>
          <a:p>
            <a:endParaRPr lang="en-CA" sz="2400" i="1" dirty="0">
              <a:solidFill>
                <a:schemeClr val="tx1">
                  <a:lumMod val="65000"/>
                  <a:lumOff val="35000"/>
                </a:schemeClr>
              </a:solidFill>
              <a:latin typeface="Helvetica Neue" panose="02000503000000020004" pitchFamily="2" charset="0"/>
            </a:endParaRPr>
          </a:p>
          <a:p>
            <a:r>
              <a:rPr lang="en-CA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56,500</a:t>
            </a:r>
            <a:r>
              <a:rPr lang="en-CA" sz="2400" i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+</a:t>
            </a:r>
            <a:r>
              <a:rPr lang="en-CA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en-CA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personnes</a:t>
            </a:r>
            <a:r>
              <a:rPr lang="en-CA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en-CA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ont</a:t>
            </a:r>
            <a:r>
              <a:rPr lang="en-CA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en-CA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entendu</a:t>
            </a:r>
            <a:r>
              <a:rPr lang="en-CA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en-CA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l’Évangile</a:t>
            </a:r>
            <a:endParaRPr lang="en-CA" sz="2400" i="1" dirty="0">
              <a:solidFill>
                <a:schemeClr val="tx1">
                  <a:lumMod val="65000"/>
                  <a:lumOff val="35000"/>
                </a:schemeClr>
              </a:solidFill>
              <a:latin typeface="Helvetica Neue" panose="02000503000000020004" pitchFamily="2" charset="0"/>
            </a:endParaRPr>
          </a:p>
          <a:p>
            <a:endParaRPr lang="en-CA" sz="2400" i="1" dirty="0">
              <a:solidFill>
                <a:schemeClr val="tx1">
                  <a:lumMod val="65000"/>
                  <a:lumOff val="35000"/>
                </a:schemeClr>
              </a:solidFill>
              <a:latin typeface="Helvetica Neue" panose="02000503000000020004" pitchFamily="2" charset="0"/>
            </a:endParaRPr>
          </a:p>
          <a:p>
            <a:r>
              <a:rPr lang="en-CA" sz="24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" panose="02000503000000020004" pitchFamily="2" charset="0"/>
              </a:rPr>
              <a:t>~39,900 decisions pour </a:t>
            </a:r>
            <a:r>
              <a:rPr lang="en-CA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" panose="02000503000000020004" pitchFamily="2" charset="0"/>
              </a:rPr>
              <a:t>Jésus</a:t>
            </a:r>
            <a:endParaRPr lang="en-CA" sz="2400" i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endParaRPr lang="en-CA" sz="2400" i="1" dirty="0">
              <a:solidFill>
                <a:schemeClr val="tx1">
                  <a:lumMod val="65000"/>
                  <a:lumOff val="35000"/>
                </a:schemeClr>
              </a:solidFill>
              <a:latin typeface="Helvetica Neue" panose="02000503000000020004" pitchFamily="2" charset="0"/>
            </a:endParaRPr>
          </a:p>
          <a:p>
            <a:r>
              <a:rPr lang="en-CA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40</a:t>
            </a:r>
            <a:r>
              <a:rPr lang="en-CA" sz="2400" i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+</a:t>
            </a:r>
            <a:r>
              <a:rPr lang="en-CA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en-CA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jeunes</a:t>
            </a:r>
            <a:r>
              <a:rPr lang="en-CA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en-CA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évangélistes</a:t>
            </a:r>
            <a:r>
              <a:rPr lang="en-CA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en-CA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formés</a:t>
            </a:r>
            <a:r>
              <a:rPr lang="en-CA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 et </a:t>
            </a:r>
            <a:r>
              <a:rPr lang="en-CA" sz="2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</a:rPr>
              <a:t>coachés</a:t>
            </a:r>
            <a:endParaRPr lang="en-CA" sz="2400" i="1" dirty="0">
              <a:solidFill>
                <a:schemeClr val="tx1">
                  <a:lumMod val="65000"/>
                  <a:lumOff val="35000"/>
                </a:schemeClr>
              </a:solidFill>
              <a:latin typeface="Helvetica Neue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289DBF-2D0C-7E7B-F69C-731C160BC1C2}"/>
              </a:ext>
            </a:extLst>
          </p:cNvPr>
          <p:cNvSpPr txBox="1"/>
          <p:nvPr/>
        </p:nvSpPr>
        <p:spPr>
          <a:xfrm>
            <a:off x="416736" y="5849158"/>
            <a:ext cx="491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elvetica Neue" panose="02000503000000020004" pitchFamily="2" charset="0"/>
              </a:rPr>
              <a:t>Kenya – Philippines - Calgary</a:t>
            </a:r>
          </a:p>
        </p:txBody>
      </p:sp>
    </p:spTree>
    <p:extLst>
      <p:ext uri="{BB962C8B-B14F-4D97-AF65-F5344CB8AC3E}">
        <p14:creationId xmlns:p14="http://schemas.microsoft.com/office/powerpoint/2010/main" val="3548630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9F782-3CFA-76A8-F16C-2168B685F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28" y="2408450"/>
            <a:ext cx="5131449" cy="565596"/>
          </a:xfrm>
        </p:spPr>
        <p:txBody>
          <a:bodyPr>
            <a:noAutofit/>
          </a:bodyPr>
          <a:lstStyle/>
          <a:p>
            <a:r>
              <a:rPr lang="en-US" sz="3200" dirty="0"/>
              <a:t>NOTRE ATTITUDE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07A1F8-C260-8BB2-8DF7-56983DF6C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774"/>
          <a:stretch/>
        </p:blipFill>
        <p:spPr>
          <a:xfrm>
            <a:off x="11246130" y="5752745"/>
            <a:ext cx="714586" cy="89592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5825840-2A01-53F7-7D51-21D424CEBABC}"/>
              </a:ext>
            </a:extLst>
          </p:cNvPr>
          <p:cNvSpPr txBox="1">
            <a:spLocks/>
          </p:cNvSpPr>
          <p:nvPr/>
        </p:nvSpPr>
        <p:spPr>
          <a:xfrm>
            <a:off x="9228082" y="6411307"/>
            <a:ext cx="2092696" cy="3971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Calgary, AB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BE2884-C7B5-F4E2-DA2F-A22E75626C3F}"/>
              </a:ext>
            </a:extLst>
          </p:cNvPr>
          <p:cNvSpPr txBox="1"/>
          <p:nvPr/>
        </p:nvSpPr>
        <p:spPr>
          <a:xfrm>
            <a:off x="511328" y="2986203"/>
            <a:ext cx="107348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Frères, je ne </a:t>
            </a:r>
            <a:r>
              <a:rPr lang="en-CA" sz="3200" b="0" i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pense</a:t>
            </a:r>
            <a:r>
              <a:rPr lang="en-CA" sz="32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pas </a:t>
            </a:r>
            <a:r>
              <a:rPr lang="en-CA" sz="3200" b="0" i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l'avoir</a:t>
            </a:r>
            <a:r>
              <a:rPr lang="en-CA" sz="32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</a:t>
            </a:r>
            <a:r>
              <a:rPr lang="en-CA" sz="3200" b="0" i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saisi</a:t>
            </a:r>
            <a:r>
              <a:rPr lang="en-CA" sz="32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; </a:t>
            </a:r>
          </a:p>
          <a:p>
            <a:pPr algn="ctr"/>
            <a:r>
              <a:rPr lang="en-CA" sz="3200" b="0" i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mais</a:t>
            </a:r>
            <a:r>
              <a:rPr lang="en-CA" sz="32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je </a:t>
            </a:r>
            <a:r>
              <a:rPr lang="en-CA" sz="3200" b="0" i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fais</a:t>
            </a:r>
            <a:r>
              <a:rPr lang="en-CA" sz="32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</a:t>
            </a:r>
            <a:r>
              <a:rPr lang="en-CA" sz="3200" b="0" i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une</a:t>
            </a:r>
            <a:r>
              <a:rPr lang="en-CA" sz="32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chose: </a:t>
            </a:r>
          </a:p>
          <a:p>
            <a:pPr algn="ctr"/>
            <a:r>
              <a:rPr lang="en-CA" sz="32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oubliant</a:t>
            </a:r>
            <a:r>
              <a:rPr lang="en-CA" sz="3200" b="1" i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</a:t>
            </a:r>
            <a:r>
              <a:rPr lang="en-CA" sz="32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ce</a:t>
            </a:r>
            <a:r>
              <a:rPr lang="en-CA" sz="3200" b="1" i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qui </a:t>
            </a:r>
            <a:r>
              <a:rPr lang="en-CA" sz="32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est</a:t>
            </a:r>
            <a:r>
              <a:rPr lang="en-CA" sz="3200" b="1" i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</a:t>
            </a:r>
            <a:r>
              <a:rPr lang="en-CA" sz="32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en</a:t>
            </a:r>
            <a:r>
              <a:rPr lang="en-CA" sz="3200" b="1" i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</a:t>
            </a:r>
            <a:r>
              <a:rPr lang="en-CA" sz="32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arrière</a:t>
            </a:r>
            <a:r>
              <a:rPr lang="en-CA" sz="3200" b="1" i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et </a:t>
            </a:r>
          </a:p>
          <a:p>
            <a:pPr algn="ctr"/>
            <a:r>
              <a:rPr lang="en-CA" sz="3200" b="1" i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me </a:t>
            </a:r>
            <a:r>
              <a:rPr lang="en-CA" sz="32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portant</a:t>
            </a:r>
            <a:r>
              <a:rPr lang="en-CA" sz="3200" b="1" i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</a:t>
            </a:r>
            <a:r>
              <a:rPr lang="en-CA" sz="32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vers</a:t>
            </a:r>
            <a:r>
              <a:rPr lang="en-CA" sz="3200" b="1" i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</a:t>
            </a:r>
            <a:r>
              <a:rPr lang="en-CA" sz="32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ce</a:t>
            </a:r>
            <a:r>
              <a:rPr lang="en-CA" sz="3200" b="1" i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qui </a:t>
            </a:r>
            <a:r>
              <a:rPr lang="en-CA" sz="32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est</a:t>
            </a:r>
            <a:r>
              <a:rPr lang="en-CA" sz="3200" b="1" i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</a:t>
            </a:r>
            <a:r>
              <a:rPr lang="en-CA" sz="32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en</a:t>
            </a:r>
            <a:r>
              <a:rPr lang="en-CA" sz="3200" b="1" i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</a:t>
            </a:r>
            <a:r>
              <a:rPr lang="en-CA" sz="3200" b="1" i="1" u="sng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avant</a:t>
            </a:r>
            <a:r>
              <a:rPr lang="en-CA" sz="3200" b="1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, </a:t>
            </a:r>
          </a:p>
          <a:p>
            <a:pPr algn="ctr"/>
            <a:r>
              <a:rPr lang="en-CA" sz="32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je </a:t>
            </a:r>
            <a:r>
              <a:rPr lang="en-CA" sz="3200" b="0" i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cours</a:t>
            </a:r>
            <a:r>
              <a:rPr lang="en-CA" sz="32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</a:t>
            </a:r>
            <a:r>
              <a:rPr lang="en-CA" sz="3200" b="0" i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vers</a:t>
            </a:r>
            <a:r>
              <a:rPr lang="en-CA" sz="32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le but, pour </a:t>
            </a:r>
            <a:r>
              <a:rPr lang="en-CA" sz="3200" b="0" i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remporter</a:t>
            </a:r>
            <a:r>
              <a:rPr lang="en-CA" sz="32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le prix </a:t>
            </a:r>
          </a:p>
          <a:p>
            <a:pPr algn="ctr"/>
            <a:r>
              <a:rPr lang="en-CA" sz="32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de la vocation </a:t>
            </a:r>
            <a:r>
              <a:rPr lang="en-CA" sz="3200" b="0" i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céleste</a:t>
            </a:r>
            <a:r>
              <a:rPr lang="en-CA" sz="32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de Dieu </a:t>
            </a:r>
            <a:r>
              <a:rPr lang="en-CA" sz="3200" b="0" i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en</a:t>
            </a:r>
            <a:r>
              <a:rPr lang="en-CA" sz="32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</a:t>
            </a:r>
            <a:r>
              <a:rPr lang="en-CA" sz="3200" b="0" i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Jésus</a:t>
            </a:r>
            <a:r>
              <a:rPr lang="en-CA" sz="32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-Christ.</a:t>
            </a:r>
          </a:p>
          <a:p>
            <a:pPr algn="ctr"/>
            <a:r>
              <a:rPr lang="en-CA" sz="32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-- </a:t>
            </a:r>
            <a:r>
              <a:rPr lang="en-CA" sz="3200" b="0" i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Philippiens</a:t>
            </a:r>
            <a:r>
              <a:rPr lang="en-CA" sz="3200" b="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oogle Sans"/>
              </a:rPr>
              <a:t> 3:13-14 (LSG) </a:t>
            </a:r>
            <a:r>
              <a:rPr lang="en-CA" sz="32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</a:rPr>
              <a:t>--</a:t>
            </a:r>
            <a:endParaRPr lang="en-CA" sz="3200" b="0" i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Google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500231-3B71-5C11-873A-1F33635A87C0}"/>
              </a:ext>
            </a:extLst>
          </p:cNvPr>
          <p:cNvSpPr txBox="1"/>
          <p:nvPr/>
        </p:nvSpPr>
        <p:spPr>
          <a:xfrm>
            <a:off x="1650844" y="1324800"/>
            <a:ext cx="7515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i="1" dirty="0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100,000 </a:t>
            </a:r>
            <a:r>
              <a:rPr lang="en-CA" sz="4000" b="1" i="1" dirty="0" err="1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décisions</a:t>
            </a:r>
            <a:r>
              <a:rPr lang="en-CA" sz="4000" b="1" i="1" dirty="0">
                <a:solidFill>
                  <a:srgbClr val="C00000"/>
                </a:solidFill>
                <a:latin typeface="Helvetica Neue" panose="02000503000000020004" pitchFamily="2" charset="0"/>
              </a:rPr>
              <a:t> </a:t>
            </a:r>
            <a:r>
              <a:rPr lang="en-CA" sz="4000" b="1" i="1" dirty="0" err="1">
                <a:solidFill>
                  <a:srgbClr val="C00000"/>
                </a:solidFill>
                <a:latin typeface="Helvetica Neue" panose="02000503000000020004" pitchFamily="2" charset="0"/>
              </a:rPr>
              <a:t>en</a:t>
            </a:r>
            <a:r>
              <a:rPr lang="en-CA" sz="4000" b="1" i="1" dirty="0">
                <a:solidFill>
                  <a:srgbClr val="C00000"/>
                </a:solidFill>
                <a:latin typeface="Helvetica Neue" panose="02000503000000020004" pitchFamily="2" charset="0"/>
              </a:rPr>
              <a:t> 2024</a:t>
            </a:r>
            <a:endParaRPr lang="en-CA" sz="4000" b="1" i="1" dirty="0">
              <a:solidFill>
                <a:srgbClr val="C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1114E4D-FF54-9A93-619C-0429EF38C0EA}"/>
              </a:ext>
            </a:extLst>
          </p:cNvPr>
          <p:cNvSpPr txBox="1">
            <a:spLocks/>
          </p:cNvSpPr>
          <p:nvPr/>
        </p:nvSpPr>
        <p:spPr>
          <a:xfrm>
            <a:off x="511328" y="759204"/>
            <a:ext cx="5131449" cy="5655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NOTRE VISION</a:t>
            </a:r>
          </a:p>
        </p:txBody>
      </p:sp>
    </p:spTree>
    <p:extLst>
      <p:ext uri="{BB962C8B-B14F-4D97-AF65-F5344CB8AC3E}">
        <p14:creationId xmlns:p14="http://schemas.microsoft.com/office/powerpoint/2010/main" val="4096708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9F782-3CFA-76A8-F16C-2168B685F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027" y="541020"/>
            <a:ext cx="6565708" cy="121283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PROCHAINS VOYAGES MISSIONNAIRES</a:t>
            </a:r>
          </a:p>
        </p:txBody>
      </p:sp>
      <p:pic>
        <p:nvPicPr>
          <p:cNvPr id="5" name="Picture 4" descr="A poster for a church&#10;&#10;Description automatically generated">
            <a:extLst>
              <a:ext uri="{FF2B5EF4-FFF2-40B4-BE49-F238E27FC236}">
                <a16:creationId xmlns:a16="http://schemas.microsoft.com/office/drawing/2014/main" id="{FF2474BD-95BB-2BE0-B2EC-8E1265306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13" y="670826"/>
            <a:ext cx="3904098" cy="5516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DD54E9-96B2-C49F-C336-C04BA817F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774"/>
          <a:stretch/>
        </p:blipFill>
        <p:spPr>
          <a:xfrm>
            <a:off x="10860672" y="5755671"/>
            <a:ext cx="834112" cy="10457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8A827E-6781-072E-3B45-4B54E4D88AEC}"/>
              </a:ext>
            </a:extLst>
          </p:cNvPr>
          <p:cNvSpPr txBox="1">
            <a:spLocks/>
          </p:cNvSpPr>
          <p:nvPr/>
        </p:nvSpPr>
        <p:spPr>
          <a:xfrm>
            <a:off x="5487168" y="2188384"/>
            <a:ext cx="5946949" cy="7317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1. </a:t>
            </a:r>
            <a:r>
              <a:rPr lang="en-US" sz="4400" dirty="0" err="1"/>
              <a:t>Mazabuka</a:t>
            </a:r>
            <a:r>
              <a:rPr lang="en-US" sz="4400" dirty="0"/>
              <a:t>, </a:t>
            </a:r>
            <a:r>
              <a:rPr lang="en-US" sz="4400" dirty="0" err="1"/>
              <a:t>Zambie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E77651-94D3-5A2E-C921-DB927BD23C72}"/>
              </a:ext>
            </a:extLst>
          </p:cNvPr>
          <p:cNvSpPr txBox="1">
            <a:spLocks/>
          </p:cNvSpPr>
          <p:nvPr/>
        </p:nvSpPr>
        <p:spPr>
          <a:xfrm>
            <a:off x="6203092" y="2890870"/>
            <a:ext cx="5144528" cy="11719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Activités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</a:t>
            </a:r>
            <a:r>
              <a:rPr 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Campagne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d’évangélisation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Juin-Juillet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FA8DBEA-C7E1-61DA-5CD3-D65F057AB2A4}"/>
              </a:ext>
            </a:extLst>
          </p:cNvPr>
          <p:cNvSpPr txBox="1">
            <a:spLocks/>
          </p:cNvSpPr>
          <p:nvPr/>
        </p:nvSpPr>
        <p:spPr>
          <a:xfrm>
            <a:off x="5487168" y="4263387"/>
            <a:ext cx="5843978" cy="7317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2. Bidi Bidi, </a:t>
            </a:r>
            <a:r>
              <a:rPr lang="en-US" sz="4400" dirty="0" err="1"/>
              <a:t>Ouganda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0C3D97-847A-732C-9E7A-3969164BC3D8}"/>
              </a:ext>
            </a:extLst>
          </p:cNvPr>
          <p:cNvSpPr txBox="1">
            <a:spLocks/>
          </p:cNvSpPr>
          <p:nvPr/>
        </p:nvSpPr>
        <p:spPr>
          <a:xfrm>
            <a:off x="6203092" y="5027658"/>
            <a:ext cx="5659394" cy="7514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Besoin</a:t>
            </a:r>
            <a:r>
              <a:rPr lang="en-US" sz="2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sz="2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financement</a:t>
            </a:r>
            <a:endParaRPr lang="en-US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Graphic 11" descr="Badge Tick1 with solid fill">
            <a:extLst>
              <a:ext uri="{FF2B5EF4-FFF2-40B4-BE49-F238E27FC236}">
                <a16:creationId xmlns:a16="http://schemas.microsoft.com/office/drawing/2014/main" id="{C5968E72-D42D-F749-BC85-3CD07EB8D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15815" y="2177162"/>
            <a:ext cx="663145" cy="663145"/>
          </a:xfrm>
          <a:prstGeom prst="rect">
            <a:avLst/>
          </a:prstGeom>
        </p:spPr>
      </p:pic>
      <p:pic>
        <p:nvPicPr>
          <p:cNvPr id="18" name="Graphic 17" descr="Badge Question Mark with solid fill">
            <a:extLst>
              <a:ext uri="{FF2B5EF4-FFF2-40B4-BE49-F238E27FC236}">
                <a16:creationId xmlns:a16="http://schemas.microsoft.com/office/drawing/2014/main" id="{02E54527-3A2D-C5AB-06B1-B8C664246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0759" y="4226934"/>
            <a:ext cx="731727" cy="73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81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F5DBB3-AD49-F707-00FB-76E7B7CA6A05}"/>
              </a:ext>
            </a:extLst>
          </p:cNvPr>
          <p:cNvSpPr txBox="1"/>
          <p:nvPr/>
        </p:nvSpPr>
        <p:spPr>
          <a:xfrm>
            <a:off x="402254" y="1615468"/>
            <a:ext cx="79220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</a:rPr>
              <a:t>2</a:t>
            </a:r>
            <a:r>
              <a:rPr lang="en-CA" sz="2400" b="1" i="1" baseline="30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</a:rPr>
              <a:t>e</a:t>
            </a:r>
            <a:r>
              <a:rPr lang="en-CA" sz="2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</a:rPr>
              <a:t> PLUS GRAND CAMP DE REFUGIÉS AU MONDE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</a:rPr>
              <a:t>270,000 </a:t>
            </a:r>
            <a:r>
              <a:rPr lang="en-CA" sz="2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</a:rPr>
              <a:t>personnes</a:t>
            </a:r>
            <a:endParaRPr lang="en-CA" sz="2400" i="1" dirty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</a:rPr>
              <a:t>5 zones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</a:rPr>
              <a:t>Langue </a:t>
            </a:r>
            <a:r>
              <a:rPr lang="en-CA" sz="2400" i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</a:rPr>
              <a:t>parlée</a:t>
            </a:r>
            <a:r>
              <a:rPr lang="en-CA" sz="240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</a:rPr>
              <a:t> : Arabic-Juba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i="1" dirty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 pitchFamily="2" charset="0"/>
            </a:endParaRPr>
          </a:p>
          <a:p>
            <a:endParaRPr lang="en-CA" sz="2400" i="1" dirty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 pitchFamily="2" charset="0"/>
            </a:endParaRPr>
          </a:p>
          <a:p>
            <a:r>
              <a:rPr lang="en-CA" sz="2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</a:rPr>
              <a:t>PLANIFICATION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</a:rPr>
              <a:t>40 </a:t>
            </a:r>
            <a:r>
              <a:rPr lang="en-CA" sz="2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</a:rPr>
              <a:t>activités</a:t>
            </a:r>
            <a:r>
              <a:rPr lang="en-CA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en-CA" sz="2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</a:rPr>
              <a:t>d’évangélisation</a:t>
            </a:r>
            <a:r>
              <a:rPr lang="en-CA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</a:rPr>
              <a:t> </a:t>
            </a:r>
            <a:r>
              <a:rPr lang="en-CA" sz="2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</a:rPr>
              <a:t>planifiée</a:t>
            </a:r>
            <a:endParaRPr lang="en-CA" sz="2400" i="1" dirty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</a:rPr>
              <a:t>10 soirées de </a:t>
            </a:r>
            <a:r>
              <a:rPr lang="en-CA" sz="2400" i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</a:rPr>
              <a:t>campagnes</a:t>
            </a:r>
            <a:endParaRPr lang="en-CA" sz="2400" i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C5C7394-EFEE-7B73-521C-3E8934EA67B2}"/>
              </a:ext>
            </a:extLst>
          </p:cNvPr>
          <p:cNvSpPr txBox="1">
            <a:spLocks/>
          </p:cNvSpPr>
          <p:nvPr/>
        </p:nvSpPr>
        <p:spPr>
          <a:xfrm>
            <a:off x="402254" y="699155"/>
            <a:ext cx="11387492" cy="91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i="1" dirty="0">
                <a:solidFill>
                  <a:srgbClr val="C00000"/>
                </a:solidFill>
              </a:rPr>
              <a:t>Camp de </a:t>
            </a:r>
            <a:r>
              <a:rPr lang="en-US" sz="4800" i="1" dirty="0" err="1">
                <a:solidFill>
                  <a:srgbClr val="C00000"/>
                </a:solidFill>
              </a:rPr>
              <a:t>refugiés</a:t>
            </a:r>
            <a:r>
              <a:rPr lang="en-US" sz="4800" i="1" dirty="0">
                <a:solidFill>
                  <a:srgbClr val="C00000"/>
                </a:solidFill>
              </a:rPr>
              <a:t> Bidi Bidi, </a:t>
            </a:r>
            <a:r>
              <a:rPr lang="en-US" sz="4800" i="1" dirty="0" err="1">
                <a:solidFill>
                  <a:srgbClr val="C00000"/>
                </a:solidFill>
              </a:rPr>
              <a:t>Ouganda</a:t>
            </a:r>
            <a:endParaRPr lang="en-US" sz="4800" i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31FB76-E679-21EA-C0DF-21E632DF75D0}"/>
              </a:ext>
            </a:extLst>
          </p:cNvPr>
          <p:cNvSpPr txBox="1"/>
          <p:nvPr/>
        </p:nvSpPr>
        <p:spPr>
          <a:xfrm>
            <a:off x="299291" y="5532602"/>
            <a:ext cx="8025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i="1" dirty="0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Notre Seigneur </a:t>
            </a:r>
            <a:r>
              <a:rPr lang="en-CA" sz="2800" b="1" i="1" dirty="0" err="1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Jésus</a:t>
            </a:r>
            <a:r>
              <a:rPr lang="en-CA" sz="2800" b="1" i="1" dirty="0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 a </a:t>
            </a:r>
            <a:r>
              <a:rPr lang="en-CA" sz="2800" b="1" i="1" dirty="0" err="1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aussi</a:t>
            </a:r>
            <a:r>
              <a:rPr lang="en-CA" sz="2800" b="1" i="1" dirty="0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CA" sz="2800" b="1" i="1" dirty="0" err="1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été</a:t>
            </a:r>
            <a:r>
              <a:rPr lang="en-CA" sz="2800" b="1" i="1" dirty="0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 un </a:t>
            </a:r>
            <a:r>
              <a:rPr lang="en-CA" sz="2800" b="1" i="1" dirty="0" err="1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réfugié</a:t>
            </a:r>
            <a:r>
              <a:rPr lang="en-CA" sz="2800" i="1" dirty="0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 </a:t>
            </a:r>
          </a:p>
          <a:p>
            <a:r>
              <a:rPr lang="en-CA" sz="2000" i="1" dirty="0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-- Mat. 2:13-23 --</a:t>
            </a:r>
            <a:endParaRPr lang="en-CA" sz="2800" i="1" dirty="0">
              <a:solidFill>
                <a:srgbClr val="C00000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F372A-C481-9B08-4E9F-665CE8E0E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415" y="1494309"/>
            <a:ext cx="3789387" cy="536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04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B553F9-BD87-AF73-48F3-D3B9D3E49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774"/>
          <a:stretch/>
        </p:blipFill>
        <p:spPr>
          <a:xfrm>
            <a:off x="10982374" y="5630823"/>
            <a:ext cx="813026" cy="101934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C5C7394-EFEE-7B73-521C-3E8934EA67B2}"/>
              </a:ext>
            </a:extLst>
          </p:cNvPr>
          <p:cNvSpPr txBox="1">
            <a:spLocks/>
          </p:cNvSpPr>
          <p:nvPr/>
        </p:nvSpPr>
        <p:spPr>
          <a:xfrm>
            <a:off x="402254" y="699155"/>
            <a:ext cx="9750739" cy="916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i="1" dirty="0">
                <a:solidFill>
                  <a:srgbClr val="C00000"/>
                </a:solidFill>
              </a:rPr>
              <a:t>5 zones – ¼ million de </a:t>
            </a:r>
            <a:r>
              <a:rPr lang="en-US" sz="4800" i="1" dirty="0" err="1">
                <a:solidFill>
                  <a:srgbClr val="C00000"/>
                </a:solidFill>
              </a:rPr>
              <a:t>personnes</a:t>
            </a:r>
            <a:endParaRPr lang="en-US" sz="4800" i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0CB80E-38D3-9BF5-61CD-C396457C140A}"/>
              </a:ext>
            </a:extLst>
          </p:cNvPr>
          <p:cNvSpPr txBox="1"/>
          <p:nvPr/>
        </p:nvSpPr>
        <p:spPr>
          <a:xfrm>
            <a:off x="402254" y="1516612"/>
            <a:ext cx="8198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</a:rPr>
              <a:t>UNE OPPORTUNITÉ UNIQUE</a:t>
            </a:r>
          </a:p>
          <a:p>
            <a:pPr lvl="1"/>
            <a:r>
              <a:rPr lang="en-CA" sz="240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</a:rPr>
              <a:t>=&gt; Permission </a:t>
            </a:r>
            <a:r>
              <a:rPr lang="en-CA" sz="2400" i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</a:rPr>
              <a:t>spéciale</a:t>
            </a:r>
            <a:r>
              <a:rPr lang="en-CA" sz="2400" i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</a:rPr>
              <a:t> du bureau du 1er </a:t>
            </a:r>
            <a:r>
              <a:rPr lang="en-CA" sz="2400" i="1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 Neue" panose="02000503000000020004" pitchFamily="2" charset="0"/>
              </a:rPr>
              <a:t>ministre</a:t>
            </a:r>
            <a:endParaRPr lang="en-CA" sz="2400" i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Helvetica Neue" panose="02000503000000020004" pitchFamily="2" charset="0"/>
            </a:endParaRPr>
          </a:p>
          <a:p>
            <a:pPr lvl="1"/>
            <a:endParaRPr lang="en-CA" sz="2400" i="1" dirty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 pitchFamily="2" charset="0"/>
            </a:endParaRPr>
          </a:p>
          <a:p>
            <a:r>
              <a:rPr lang="en-CA" sz="2400" b="1" i="1" dirty="0">
                <a:solidFill>
                  <a:srgbClr val="C00000"/>
                </a:solidFill>
                <a:latin typeface="Helvetica Neue" panose="02000503000000020004" pitchFamily="2" charset="0"/>
              </a:rPr>
              <a:t>GRANDE MAJORITÉ NON ATTEINTE PAR L’ÉVANGILE</a:t>
            </a:r>
          </a:p>
        </p:txBody>
      </p:sp>
      <p:pic>
        <p:nvPicPr>
          <p:cNvPr id="15" name="Picture 14" descr="A group of people standing around&#10;&#10;Description automatically generated">
            <a:extLst>
              <a:ext uri="{FF2B5EF4-FFF2-40B4-BE49-F238E27FC236}">
                <a16:creationId xmlns:a16="http://schemas.microsoft.com/office/drawing/2014/main" id="{05726185-16AE-DD78-123D-059D9B4B0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607" y="3827342"/>
            <a:ext cx="6702404" cy="301608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Picture 2" descr="A group of huts in a field&#10;&#10;Description automatically generated">
            <a:extLst>
              <a:ext uri="{FF2B5EF4-FFF2-40B4-BE49-F238E27FC236}">
                <a16:creationId xmlns:a16="http://schemas.microsoft.com/office/drawing/2014/main" id="{1FC0FB11-7B65-D6B5-28A9-A201E96AC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4" y="3295206"/>
            <a:ext cx="5337674" cy="356279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Picture 6" descr="A person sitting in a chair outside&#10;&#10;Description automatically generated">
            <a:extLst>
              <a:ext uri="{FF2B5EF4-FFF2-40B4-BE49-F238E27FC236}">
                <a16:creationId xmlns:a16="http://schemas.microsoft.com/office/drawing/2014/main" id="{864DD89F-E07C-C105-1120-57581AE44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7506" y="1469212"/>
            <a:ext cx="3439780" cy="235813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01362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hlinkClick r:id="rId2"/>
            <a:extLst>
              <a:ext uri="{FF2B5EF4-FFF2-40B4-BE49-F238E27FC236}">
                <a16:creationId xmlns:a16="http://schemas.microsoft.com/office/drawing/2014/main" id="{CB6C6B7A-310A-0196-124D-4BB99DED8E96}"/>
              </a:ext>
            </a:extLst>
          </p:cNvPr>
          <p:cNvSpPr txBox="1"/>
          <p:nvPr/>
        </p:nvSpPr>
        <p:spPr>
          <a:xfrm>
            <a:off x="797840" y="2289779"/>
            <a:ext cx="69944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</a:rPr>
              <a:t>envpriere.com</a:t>
            </a:r>
            <a:r>
              <a:rPr lang="en-US" sz="6000" dirty="0">
                <a:solidFill>
                  <a:srgbClr val="0070C0"/>
                </a:solidFill>
              </a:rPr>
              <a:t>/dons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CD88FD-3A5C-68F2-0972-3ADA31BA6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774"/>
          <a:stretch/>
        </p:blipFill>
        <p:spPr>
          <a:xfrm>
            <a:off x="10806207" y="5361011"/>
            <a:ext cx="1053597" cy="13209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E9F782-3CFA-76A8-F16C-2168B685F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269" y="725297"/>
            <a:ext cx="6916783" cy="806941"/>
          </a:xfrm>
        </p:spPr>
        <p:txBody>
          <a:bodyPr>
            <a:normAutofit/>
          </a:bodyPr>
          <a:lstStyle/>
          <a:p>
            <a:r>
              <a:rPr lang="en-US" sz="4400" dirty="0"/>
              <a:t>COMMENT CONTRIBUER ?</a:t>
            </a:r>
            <a:endParaRPr lang="en-US" sz="36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18D1F50-C2BC-6DDC-B7BA-65176B733211}"/>
              </a:ext>
            </a:extLst>
          </p:cNvPr>
          <p:cNvSpPr txBox="1">
            <a:spLocks/>
          </p:cNvSpPr>
          <p:nvPr/>
        </p:nvSpPr>
        <p:spPr>
          <a:xfrm>
            <a:off x="797840" y="3409529"/>
            <a:ext cx="9338708" cy="547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800" b="1" i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Chèque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:  ENVPRIERE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91AD8A-882C-3056-2059-E05A77DABEEE}"/>
              </a:ext>
            </a:extLst>
          </p:cNvPr>
          <p:cNvSpPr txBox="1"/>
          <p:nvPr/>
        </p:nvSpPr>
        <p:spPr>
          <a:xfrm>
            <a:off x="332196" y="6021492"/>
            <a:ext cx="10368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i="1" dirty="0" err="1">
                <a:solidFill>
                  <a:srgbClr val="636365"/>
                </a:solidFill>
                <a:effectLst/>
                <a:latin typeface="Helvetica Neue" panose="02000503000000020004" pitchFamily="2" charset="0"/>
              </a:rPr>
              <a:t>EnvPrière</a:t>
            </a:r>
            <a:r>
              <a:rPr lang="en-CA" sz="2000" i="1" dirty="0">
                <a:solidFill>
                  <a:srgbClr val="63636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CA" sz="2000" i="1" dirty="0" err="1">
                <a:solidFill>
                  <a:srgbClr val="636365"/>
                </a:solidFill>
                <a:effectLst/>
                <a:latin typeface="Helvetica Neue" panose="02000503000000020004" pitchFamily="2" charset="0"/>
              </a:rPr>
              <a:t>est</a:t>
            </a:r>
            <a:r>
              <a:rPr lang="en-CA" sz="2000" i="1" dirty="0">
                <a:solidFill>
                  <a:srgbClr val="636365"/>
                </a:solidFill>
                <a:effectLst/>
                <a:latin typeface="Helvetica Neue" panose="02000503000000020004" pitchFamily="2" charset="0"/>
              </a:rPr>
              <a:t> un </a:t>
            </a:r>
            <a:r>
              <a:rPr lang="en-CA" sz="2000" i="1" dirty="0" err="1">
                <a:solidFill>
                  <a:srgbClr val="636365"/>
                </a:solidFill>
                <a:effectLst/>
                <a:latin typeface="Helvetica Neue" panose="02000503000000020004" pitchFamily="2" charset="0"/>
              </a:rPr>
              <a:t>Organisme</a:t>
            </a:r>
            <a:r>
              <a:rPr lang="en-CA" sz="2000" i="1" dirty="0">
                <a:solidFill>
                  <a:srgbClr val="636365"/>
                </a:solidFill>
                <a:effectLst/>
                <a:latin typeface="Helvetica Neue" panose="02000503000000020004" pitchFamily="2" charset="0"/>
              </a:rPr>
              <a:t> de </a:t>
            </a:r>
            <a:r>
              <a:rPr lang="en-CA" sz="2000" i="1" dirty="0" err="1">
                <a:solidFill>
                  <a:srgbClr val="636365"/>
                </a:solidFill>
                <a:effectLst/>
                <a:latin typeface="Helvetica Neue" panose="02000503000000020004" pitchFamily="2" charset="0"/>
              </a:rPr>
              <a:t>bienfaisance</a:t>
            </a:r>
            <a:r>
              <a:rPr lang="en-CA" sz="2000" i="1" dirty="0">
                <a:solidFill>
                  <a:srgbClr val="63636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CA" sz="2000" i="1" dirty="0" err="1">
                <a:solidFill>
                  <a:srgbClr val="636365"/>
                </a:solidFill>
                <a:effectLst/>
                <a:latin typeface="Helvetica Neue" panose="02000503000000020004" pitchFamily="2" charset="0"/>
              </a:rPr>
              <a:t>enregistré</a:t>
            </a:r>
            <a:r>
              <a:rPr lang="en-CA" sz="2000" i="1" dirty="0">
                <a:solidFill>
                  <a:srgbClr val="63636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CA" sz="2000" i="1" dirty="0" err="1">
                <a:solidFill>
                  <a:srgbClr val="636365"/>
                </a:solidFill>
                <a:effectLst/>
                <a:latin typeface="Helvetica Neue" panose="02000503000000020004" pitchFamily="2" charset="0"/>
              </a:rPr>
              <a:t>auprès</a:t>
            </a:r>
            <a:r>
              <a:rPr lang="en-CA" sz="2000" i="1" dirty="0">
                <a:solidFill>
                  <a:srgbClr val="636365"/>
                </a:solidFill>
                <a:effectLst/>
                <a:latin typeface="Helvetica Neue" panose="02000503000000020004" pitchFamily="2" charset="0"/>
              </a:rPr>
              <a:t> de </a:t>
            </a:r>
            <a:r>
              <a:rPr lang="en-CA" sz="2000" i="1" dirty="0" err="1">
                <a:solidFill>
                  <a:srgbClr val="636365"/>
                </a:solidFill>
                <a:effectLst/>
                <a:latin typeface="Helvetica Neue" panose="02000503000000020004" pitchFamily="2" charset="0"/>
              </a:rPr>
              <a:t>l’ARC</a:t>
            </a:r>
            <a:r>
              <a:rPr lang="en-CA" sz="2000" i="1" dirty="0">
                <a:solidFill>
                  <a:srgbClr val="636365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CA" sz="2000" i="1" dirty="0" err="1">
                <a:solidFill>
                  <a:srgbClr val="636365"/>
                </a:solidFill>
                <a:effectLst/>
                <a:latin typeface="Helvetica Neue" panose="02000503000000020004" pitchFamily="2" charset="0"/>
              </a:rPr>
              <a:t>depuis</a:t>
            </a:r>
            <a:r>
              <a:rPr lang="en-CA" sz="2000" i="1" dirty="0">
                <a:solidFill>
                  <a:srgbClr val="636365"/>
                </a:solidFill>
                <a:effectLst/>
                <a:latin typeface="Helvetica Neue" panose="02000503000000020004" pitchFamily="2" charset="0"/>
              </a:rPr>
              <a:t> 2020.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D6497F-0FF1-FD13-BA4D-D2C4C34D1F93}"/>
              </a:ext>
            </a:extLst>
          </p:cNvPr>
          <p:cNvSpPr txBox="1">
            <a:spLocks/>
          </p:cNvSpPr>
          <p:nvPr/>
        </p:nvSpPr>
        <p:spPr>
          <a:xfrm>
            <a:off x="637202" y="5585226"/>
            <a:ext cx="9338708" cy="547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sz="4800" b="1" i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Vous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recevrez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un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reçu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 pour dons aux fins des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impôts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6402199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AnalogousFromLightSeedLeftStep">
      <a:dk1>
        <a:srgbClr val="000000"/>
      </a:dk1>
      <a:lt1>
        <a:srgbClr val="FFFFFF"/>
      </a:lt1>
      <a:dk2>
        <a:srgbClr val="243241"/>
      </a:dk2>
      <a:lt2>
        <a:srgbClr val="E2E5E8"/>
      </a:lt2>
      <a:accent1>
        <a:srgbClr val="BA9C80"/>
      </a:accent1>
      <a:accent2>
        <a:srgbClr val="BA827F"/>
      </a:accent2>
      <a:accent3>
        <a:srgbClr val="C594A6"/>
      </a:accent3>
      <a:accent4>
        <a:srgbClr val="BA7FAD"/>
      </a:accent4>
      <a:accent5>
        <a:srgbClr val="BC94C5"/>
      </a:accent5>
      <a:accent6>
        <a:srgbClr val="967FBA"/>
      </a:accent6>
      <a:hlink>
        <a:srgbClr val="5E85A8"/>
      </a:hlink>
      <a:folHlink>
        <a:srgbClr val="7F7F7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4429</TotalTime>
  <Words>256</Words>
  <Application>Microsoft Macintosh PowerPoint</Application>
  <PresentationFormat>Widescreen</PresentationFormat>
  <Paragraphs>53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Bierstadt</vt:lpstr>
      <vt:lpstr>Google Sans</vt:lpstr>
      <vt:lpstr>Helvetica Neue</vt:lpstr>
      <vt:lpstr>GestaltVTI</vt:lpstr>
      <vt:lpstr>ÉVANGÉLISATION</vt:lpstr>
      <vt:lpstr>Complété en 2024</vt:lpstr>
      <vt:lpstr>NOTRE ATTITUDE</vt:lpstr>
      <vt:lpstr>PROCHAINS VOYAGES MISSIONNAIRES</vt:lpstr>
      <vt:lpstr>PowerPoint Presentation</vt:lpstr>
      <vt:lpstr>PowerPoint Presentation</vt:lpstr>
      <vt:lpstr>COMMENT CONTRIBUER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</dc:title>
  <dc:creator>Angelin Kouadio</dc:creator>
  <cp:lastModifiedBy>Angelin Kouadio</cp:lastModifiedBy>
  <cp:revision>105</cp:revision>
  <cp:lastPrinted>2024-06-16T06:14:46Z</cp:lastPrinted>
  <dcterms:created xsi:type="dcterms:W3CDTF">2024-05-30T17:12:51Z</dcterms:created>
  <dcterms:modified xsi:type="dcterms:W3CDTF">2024-06-16T06:14:51Z</dcterms:modified>
</cp:coreProperties>
</file>